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4377" autoAdjust="0"/>
  </p:normalViewPr>
  <p:slideViewPr>
    <p:cSldViewPr snapToGrid="0" snapToObjects="1">
      <p:cViewPr>
        <p:scale>
          <a:sx n="60" d="100"/>
          <a:sy n="60" d="100"/>
        </p:scale>
        <p:origin x="28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beccaHuo/IBM-Applied-Data-Science-Capstone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beccaHuo/IBM-Applied-Data-Science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processed:</a:t>
            </a:r>
          </a:p>
          <a:p>
            <a:pPr lvl="1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a couple of occasions where the booster did not land successfully.</a:t>
            </a:r>
          </a:p>
          <a:p>
            <a:pPr lvl="1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Accidents have also happened where it vetoed a successful launch</a:t>
            </a:r>
          </a:p>
          <a:p>
            <a:pPr lvl="1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separated the outcomes into True Ocean and False Ocean as successful landing in a specific region and unsuccessful landing in a specific region respectively</a:t>
            </a:r>
          </a:p>
          <a:p>
            <a:pPr lvl="1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label the outcomes as 1 and 0 as successful and unsuccessful respectively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per orbit 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 and determine success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to CSV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000" dirty="0">
                <a:hlinkClick r:id="rId3"/>
              </a:rPr>
              <a:t>IBM-Applied-Data-Science-Capstone/labs-</a:t>
            </a:r>
            <a:r>
              <a:rPr lang="en-GB" sz="1000" dirty="0" err="1">
                <a:hlinkClick r:id="rId3"/>
              </a:rPr>
              <a:t>jupyter</a:t>
            </a:r>
            <a:r>
              <a:rPr lang="en-GB" sz="1000" dirty="0">
                <a:hlinkClick r:id="rId3"/>
              </a:rPr>
              <a:t>-</a:t>
            </a:r>
            <a:r>
              <a:rPr lang="en-GB" sz="1000" dirty="0" err="1">
                <a:hlinkClick r:id="rId3"/>
              </a:rPr>
              <a:t>spacex</a:t>
            </a:r>
            <a:r>
              <a:rPr lang="en-GB" sz="1000" dirty="0">
                <a:hlinkClick r:id="rId3"/>
              </a:rPr>
              <a:t>-Data </a:t>
            </a:r>
            <a:r>
              <a:rPr lang="en-GB" sz="1000" dirty="0" err="1">
                <a:hlinkClick r:id="rId3"/>
              </a:rPr>
              <a:t>wrangling.ipynb</a:t>
            </a:r>
            <a:r>
              <a:rPr lang="en-GB" sz="1000" dirty="0">
                <a:hlinkClick r:id="rId3"/>
              </a:rPr>
              <a:t> at main · </a:t>
            </a:r>
            <a:r>
              <a:rPr lang="en-GB" sz="1000" dirty="0" err="1">
                <a:hlinkClick r:id="rId3"/>
              </a:rPr>
              <a:t>RebeccaHuo</a:t>
            </a:r>
            <a:r>
              <a:rPr lang="en-GB" sz="1000" dirty="0">
                <a:hlinkClick r:id="rId3"/>
              </a:rPr>
              <a:t>/IBM-Applied-Data-Science-Capstone (github.com)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was performed on variables including: Flight Number, Payload Mass, Launch Site, Orbit, Class and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plots were: Flight Number-Payload Mass, Flight Number-Launch Site, Payload Mass-Launch Site, Orbit-Success Rate, Flight Number-Orbit, Payload-Orbit and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Bar charts, scatter plots and line charts to determine relationship between the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2000" dirty="0">
                <a:hlinkClick r:id="rId3"/>
              </a:rPr>
              <a:t>IBM-Applied-Data-Science-Capstone/</a:t>
            </a:r>
            <a:r>
              <a:rPr lang="en-GB" sz="2000" dirty="0" err="1">
                <a:hlinkClick r:id="rId3"/>
              </a:rPr>
              <a:t>jupyter</a:t>
            </a:r>
            <a:r>
              <a:rPr lang="en-GB" sz="2000" dirty="0">
                <a:hlinkClick r:id="rId3"/>
              </a:rPr>
              <a:t>-labs-</a:t>
            </a:r>
            <a:r>
              <a:rPr lang="en-GB" sz="2000" dirty="0" err="1">
                <a:hlinkClick r:id="rId3"/>
              </a:rPr>
              <a:t>eda</a:t>
            </a:r>
            <a:r>
              <a:rPr lang="en-GB" sz="2000" dirty="0">
                <a:hlinkClick r:id="rId3"/>
              </a:rPr>
              <a:t>-</a:t>
            </a:r>
            <a:r>
              <a:rPr lang="en-GB" sz="2000" dirty="0" err="1">
                <a:hlinkClick r:id="rId3"/>
              </a:rPr>
              <a:t>dataviz.ipynb.jupyterlite.ipynb</a:t>
            </a:r>
            <a:r>
              <a:rPr lang="en-GB" sz="2000" dirty="0">
                <a:hlinkClick r:id="rId3"/>
              </a:rPr>
              <a:t> at main · </a:t>
            </a:r>
            <a:r>
              <a:rPr lang="en-GB" sz="2000" dirty="0" err="1">
                <a:hlinkClick r:id="rId3"/>
              </a:rPr>
              <a:t>RebeccaHuo</a:t>
            </a:r>
            <a:r>
              <a:rPr lang="en-GB" sz="2000" dirty="0">
                <a:hlinkClick r:id="rId3"/>
              </a:rPr>
              <a:t>/IBM-Applied-Data-Science-Capstone (github.com)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7962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has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versions which have carried the maximum payload mass#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booster versions,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04/06/2010 and 20/03/2017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000" dirty="0">
                <a:hlinkClick r:id="rId3"/>
              </a:rPr>
              <a:t>IBM-Applied-Data-Science-Capstone/</a:t>
            </a:r>
            <a:r>
              <a:rPr lang="en-GB" sz="1000" dirty="0" err="1">
                <a:hlinkClick r:id="rId3"/>
              </a:rPr>
              <a:t>jupyter</a:t>
            </a:r>
            <a:r>
              <a:rPr lang="en-GB" sz="1000" dirty="0">
                <a:hlinkClick r:id="rId3"/>
              </a:rPr>
              <a:t>-labs-</a:t>
            </a:r>
            <a:r>
              <a:rPr lang="en-GB" sz="1000" dirty="0" err="1">
                <a:hlinkClick r:id="rId3"/>
              </a:rPr>
              <a:t>eda</a:t>
            </a:r>
            <a:r>
              <a:rPr lang="en-GB" sz="1000" dirty="0">
                <a:hlinkClick r:id="rId3"/>
              </a:rPr>
              <a:t>-</a:t>
            </a:r>
            <a:r>
              <a:rPr lang="en-GB" sz="1000" dirty="0" err="1">
                <a:hlinkClick r:id="rId3"/>
              </a:rPr>
              <a:t>sql-coursera_sqllite.ipynb</a:t>
            </a:r>
            <a:r>
              <a:rPr lang="en-GB" sz="1000" dirty="0">
                <a:hlinkClick r:id="rId3"/>
              </a:rPr>
              <a:t> at main · </a:t>
            </a:r>
            <a:r>
              <a:rPr lang="en-GB" sz="1000" dirty="0" err="1">
                <a:hlinkClick r:id="rId3"/>
              </a:rPr>
              <a:t>RebeccaHuo</a:t>
            </a:r>
            <a:r>
              <a:rPr lang="en-GB" sz="1000" dirty="0">
                <a:hlinkClick r:id="rId3"/>
              </a:rPr>
              <a:t>/IBM-Applied-Data-Science-Capstone (github.com)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 summaries: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Longitude and Latitude coordinates to mark all launch sites with circle marker around each site with the name of the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Success/Failure of the launch on the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 back to the 1 and 0 as success and failure, with Green and Red marks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between a launch site to its proximities: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Haversine’s formula to calculate the distance from the Launch Site to its proximities such as highway, roadway, coastline. With lines drawn on the map to measure the distance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200" dirty="0">
                <a:hlinkClick r:id="rId3"/>
              </a:rPr>
              <a:t>IBM-Applied-Data-Science-Capstone/</a:t>
            </a:r>
            <a:r>
              <a:rPr lang="en-GB" sz="1200" dirty="0" err="1">
                <a:hlinkClick r:id="rId3"/>
              </a:rPr>
              <a:t>lab_jupyter_launch_site_location.jupyterlite.ipynb</a:t>
            </a:r>
            <a:r>
              <a:rPr lang="en-GB" sz="1200" dirty="0">
                <a:hlinkClick r:id="rId3"/>
              </a:rPr>
              <a:t> at main · </a:t>
            </a:r>
            <a:r>
              <a:rPr lang="en-GB" sz="1200" dirty="0" err="1">
                <a:hlinkClick r:id="rId3"/>
              </a:rPr>
              <a:t>RebeccaHuo</a:t>
            </a:r>
            <a:r>
              <a:rPr lang="en-GB" sz="1200" dirty="0">
                <a:hlinkClick r:id="rId3"/>
              </a:rPr>
              <a:t>/IBM-Applied-Data-Science-Capstone (github.com)</a:t>
            </a:r>
            <a:endParaRPr lang="en-US" sz="1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application allows users to perform interactive visual analytics on SpaceX launch data in real-time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displays the relationship Payload Mass and Launch Outcome for the different Booster Versions – It displays correlation and range of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used to show the total launched by a specific site/all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Displays relative proportion of multiple classes of data and size of the circle can be made proportional to the total quantity it represents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800" dirty="0">
                <a:hlinkClick r:id="rId3"/>
              </a:rPr>
              <a:t>IBM-Applied-Data-Science-Capstone/</a:t>
            </a:r>
            <a:r>
              <a:rPr lang="en-GB" sz="1800" dirty="0" err="1">
                <a:hlinkClick r:id="rId3"/>
              </a:rPr>
              <a:t>Plotly</a:t>
            </a:r>
            <a:r>
              <a:rPr lang="en-GB" sz="1800" dirty="0">
                <a:hlinkClick r:id="rId3"/>
              </a:rPr>
              <a:t> Dash at main · </a:t>
            </a:r>
            <a:r>
              <a:rPr lang="en-GB" sz="1800" dirty="0" err="1">
                <a:hlinkClick r:id="rId3"/>
              </a:rPr>
              <a:t>RebeccaHuo</a:t>
            </a:r>
            <a:r>
              <a:rPr lang="en-GB" sz="1800" dirty="0">
                <a:hlinkClick r:id="rId3"/>
              </a:rPr>
              <a:t>/IBM-Applied-Data-Science-Capstone (github.com)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002971"/>
            <a:ext cx="9745589" cy="48520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Model Building: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 into Panda and NumPy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dataset into training and test sets and check the samples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type of machine learning algorithms we want to use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our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parametres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algorithms to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our datasets into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and train model with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accuracy for each period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hyperparametres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each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Produce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Improvement: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 Tuning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best performing algorithm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200" dirty="0">
                <a:hlinkClick r:id="rId3"/>
              </a:rPr>
              <a:t>IBM-Applied-Data-Science-Capstone/SpaceX_Machine_Learning_Prediction_Part_5.jupyterlite.ipynb at main · </a:t>
            </a:r>
            <a:r>
              <a:rPr lang="en-GB" sz="1200" dirty="0" err="1">
                <a:hlinkClick r:id="rId3"/>
              </a:rPr>
              <a:t>RebeccaHuo</a:t>
            </a:r>
            <a:r>
              <a:rPr lang="en-GB" sz="1200" dirty="0">
                <a:hlinkClick r:id="rId3"/>
              </a:rPr>
              <a:t>/IBM-Applied-Data-Science-Capstone (github.com)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with higher number of flights correlates to greater success rate at the particular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7A7E3-08F0-A4A1-291B-04F1F07C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05" y="2057400"/>
            <a:ext cx="6786110" cy="25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Payload-Launch Site scatter point chart shows that VAFB-SLC launch site there are no rockets launched for heavy payload mass &gt; 10,000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3F837-66DC-57E8-F94A-ECEB1C06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85" y="2521766"/>
            <a:ext cx="7001886" cy="15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GEO, HEO, SSO, ES-L1 have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039F9-A612-8B93-B284-3E1F5AD1A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92"/>
          <a:stretch/>
        </p:blipFill>
        <p:spPr>
          <a:xfrm>
            <a:off x="5343342" y="2082114"/>
            <a:ext cx="3247765" cy="23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flights. But there seems to be no relationship between flight number when in GTO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6755B-8A90-AA7D-B481-7B275F53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41" y="2069756"/>
            <a:ext cx="6869520" cy="19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payload, the more successful landing rate at Polar, LEO and ISS. However for GTO we can’t differentiate this well for positive and negative landing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6B8A5-C92B-A458-E1D9-A547C7FD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846" y="2057400"/>
            <a:ext cx="5477338" cy="19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a consistently increasing success rate between 2013 - 2020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5BB8D-3C8A-F4CE-B93D-C27D7FFA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21" y="2069757"/>
            <a:ext cx="4568000" cy="28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Query: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will filter the data so only unique launch sites are showing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from SPACEXTBL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LIMIT 5 to find 5 records, using LIKE as a wild card to find launch sites beginning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C19B8-B5E5-0586-376B-EC8FF746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80" y="2304039"/>
            <a:ext cx="6874300" cy="14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sums the total payload mass where NASA’s the customer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CRS is Commercial Resupply Services which indicates that these payloads were sent to the International Space Station (ISS)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4B24F-AC0F-20A9-9EC7-998113A2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61" y="2273869"/>
            <a:ext cx="3469906" cy="15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calculates the average payload mass or launches which used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of F9 1.1 is on the low end of the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5D5909-E5B7-90EA-48E8-92628DD2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16" y="2291646"/>
            <a:ext cx="4556871" cy="21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gives the first successful ground pad landing date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ground pad landing was not until the end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in general appear starting in 2014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AD73C-330C-330B-1108-87B42606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264846"/>
            <a:ext cx="4269166" cy="20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returns the 4 booster versions that had successful drone ship landings with a payload mass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EAFD6-3784-1135-214D-93047B3F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43" y="2642323"/>
            <a:ext cx="3798201" cy="15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4000"/>
            <a:ext cx="9871657" cy="479535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using Visualisation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produced logistic Regression, Support Vector Machine, Decision Tree Classifier, K-Nearest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produced the same result with an accuracy rate of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were predicted by all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Requires better data to determine the accuracy of the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7559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returns a count of each mission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achieves a mission of nearly 99%, meaning most of the landing failures are intentional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launch has an unclear payload status and one failed flight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3DB4A-96DF-9640-51D1-D6F987EE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50" y="2349017"/>
            <a:ext cx="2969126" cy="20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booster versions carried the highest payload mass of 15600kg and booster versions are very similar and all are F9 B5 B10xx.x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0DE82-FFF5-61D6-5BC5-C11597FB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43" y="2263715"/>
            <a:ext cx="2806844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returns the Month,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Payload_Mass_KG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and Launch site of 2015 where stage 1 failed to land on a drone 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7878C-87E4-ECC1-FB78-C11229CD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10" y="2638323"/>
            <a:ext cx="5051366" cy="15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returns a list of successful landing between 04/06/2010 and 20/03/2017. There are 2 types of successful landing: drone ship or ground pad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8 successful launches during this period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3559C-6BE2-0621-40FA-9E0465A7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28" y="2949079"/>
            <a:ext cx="3903993" cy="16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on the left shows all launch sites in US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on the right shows the 2 Florida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ocean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3AFFA-BDDA-647F-5F8E-5A7251C5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17004"/>
            <a:ext cx="6683412" cy="24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Clusters on Folium map can be clicked as they are interactive and display each successful landing with green buttons and unsuccessful as red buttons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is an example where VAFB SLC-4E shows 4 successful landings and 6 failed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-Coded Launch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4DAFB-18F9-0C7C-B3D2-F8A8441F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11" y="1575377"/>
            <a:ext cx="3743469" cy="23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an example where the launch site is very close to highways and railways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Usually launch sites are near the coasts and far from highly dense population areas to avoid accidents and rockets falling on populated areas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EA9B-D9DC-CF08-8F2A-EA1BB056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82" y="1424209"/>
            <a:ext cx="5618167" cy="20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graph shows a distribution of successful landings across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is the old name of CCAFS SLC-40 so CCAFS and KSC have the same amount of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has the smallest share of successful landings which could be due to smaller sample and increase in difficulty of launching in the west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F2D9-2BEF-9187-725C-1BF41514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2590"/>
            <a:ext cx="4174129" cy="20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40683"/>
            <a:ext cx="10530114" cy="4184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Falcon9 first stage will have a successful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of launch is $62 million as advertised by SpaceX on their website, in comparison, other providers cost $165 million as SpaceX can reuse the first stage of launch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the whether the first stage will be successful, then we can predict the total cost of the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determines whether a launch will be successful or not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variables of a rocket and the success rate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SpaceX needs to consider in order to ensure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with 10 successful landings and 3 failed landings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0A3F8-1270-7783-6485-3475D61D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1825625"/>
            <a:ext cx="4992836" cy="21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has a Payload range selector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ranges from 0 to 10,000 instead of the max Payload of 15,600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indicates 1 for successful landing and 0 for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also accounts for booster version category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number of launches in point size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particular range of 0 to 6,000 and there are 2 failed landings with payloads of 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Success vs. Booster Version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7CFDE-5442-9152-72B6-07BF02F3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1689640"/>
            <a:ext cx="7087237" cy="16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52353"/>
            <a:ext cx="9777488" cy="48748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virtually the same accuracy on the test set at 83.33%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should be noted that test size is small at only sample size of 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cause large variance in accuracy results, such as those in Decision Tree Classifier model in repeated runs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 probably need more data to determine the best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C5E2F-B82F-9832-DCBC-A9CC1EF0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72" y="1552353"/>
            <a:ext cx="3947933" cy="23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73619"/>
            <a:ext cx="9477960" cy="48535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the same for the test set, the confusion matrix is the same across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predicted 12 successful landings, 3 unsuccessful landings and 3 successful landings when the true label was unsuccessful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47A98-325E-71C5-A07F-92D09433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8" y="1600105"/>
            <a:ext cx="5185740" cy="23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52353"/>
            <a:ext cx="10596194" cy="4874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were asked to develop a machine learning model to evaluate Falcon 9 including the variables that can affect the success rate of Falcon 9’s first stage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data through web scraping via Wikipedia and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Dashboard for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machine learning models for comparison all with an accuracy of 83%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possible, we need more data to better determine the best machine learning model and improve accuracy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Python,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codes and graphs can be found via the GitHub repository with the below URL: </a:t>
            </a:r>
            <a:r>
              <a:rPr lang="en-GB" sz="1600" dirty="0" err="1">
                <a:hlinkClick r:id="rId4"/>
              </a:rPr>
              <a:t>RebeccaHuo</a:t>
            </a:r>
            <a:r>
              <a:rPr lang="en-GB" sz="1600" dirty="0">
                <a:hlinkClick r:id="rId4"/>
              </a:rPr>
              <a:t>/IBM-Applied-Data-Science-Capstone (github.com)</a:t>
            </a:r>
            <a:endParaRPr lang="en-GB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Special thanks to all instructors, IBM and Coursera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0687"/>
            <a:ext cx="10341011" cy="563869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via Wikipedia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dropping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Plotting: Scatter Graphs, Bar Graphs to examine the relationships between variables and show trends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Falcon 9 Launch Data via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gathering from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3A8DD-7D79-EE3F-7E81-572CF706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01" y="3795590"/>
            <a:ext cx="6608884" cy="25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GB" sz="1600" dirty="0">
                <a:hlinkClick r:id="rId3"/>
              </a:rPr>
              <a:t>IBM-Applied-Data-Science-Capstone/</a:t>
            </a:r>
            <a:r>
              <a:rPr lang="en-GB" sz="1600" dirty="0" err="1">
                <a:hlinkClick r:id="rId3"/>
              </a:rPr>
              <a:t>jupyter</a:t>
            </a:r>
            <a:r>
              <a:rPr lang="en-GB" sz="1600" dirty="0">
                <a:hlinkClick r:id="rId3"/>
              </a:rPr>
              <a:t>-labs-</a:t>
            </a:r>
            <a:r>
              <a:rPr lang="en-GB" sz="1600" dirty="0" err="1">
                <a:hlinkClick r:id="rId3"/>
              </a:rPr>
              <a:t>spacex</a:t>
            </a:r>
            <a:r>
              <a:rPr lang="en-GB" sz="1600" dirty="0">
                <a:hlinkClick r:id="rId3"/>
              </a:rPr>
              <a:t>-data-collection-</a:t>
            </a:r>
            <a:r>
              <a:rPr lang="en-GB" sz="1600" dirty="0" err="1">
                <a:hlinkClick r:id="rId3"/>
              </a:rPr>
              <a:t>api.ipynb</a:t>
            </a:r>
            <a:r>
              <a:rPr lang="en-GB" sz="1600" dirty="0">
                <a:hlinkClick r:id="rId3"/>
              </a:rPr>
              <a:t> at main · </a:t>
            </a:r>
            <a:r>
              <a:rPr lang="en-GB" sz="1600" dirty="0" err="1">
                <a:hlinkClick r:id="rId3"/>
              </a:rPr>
              <a:t>RebeccaHuo</a:t>
            </a:r>
            <a:r>
              <a:rPr lang="en-GB" sz="1600" dirty="0">
                <a:hlinkClick r:id="rId3"/>
              </a:rPr>
              <a:t>/IBM-Applied-Data-Science-Capstone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A0BA2-0883-6154-8DEB-A659A09F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0" y="1389086"/>
            <a:ext cx="5815776" cy="50482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8F12B7-7E91-32EB-B237-F2D9FEBBC546}"/>
              </a:ext>
            </a:extLst>
          </p:cNvPr>
          <p:cNvSpPr/>
          <p:nvPr/>
        </p:nvSpPr>
        <p:spPr>
          <a:xfrm>
            <a:off x="10140950" y="1460500"/>
            <a:ext cx="1317022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8363B-DCAB-B383-A0C9-C49DEA675BA4}"/>
              </a:ext>
            </a:extLst>
          </p:cNvPr>
          <p:cNvSpPr/>
          <p:nvPr/>
        </p:nvSpPr>
        <p:spPr>
          <a:xfrm>
            <a:off x="10267950" y="1727200"/>
            <a:ext cx="361950" cy="90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C4A44-64B3-D12B-7907-935DC6409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940" y="2401420"/>
            <a:ext cx="361950" cy="10275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BB94F2-8244-5673-D373-F40DCAA0757B}"/>
              </a:ext>
            </a:extLst>
          </p:cNvPr>
          <p:cNvSpPr/>
          <p:nvPr/>
        </p:nvSpPr>
        <p:spPr>
          <a:xfrm>
            <a:off x="9378950" y="2857500"/>
            <a:ext cx="2171700" cy="475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7C00C-C1BC-D43F-E43E-1B43170FD593}"/>
              </a:ext>
            </a:extLst>
          </p:cNvPr>
          <p:cNvSpPr/>
          <p:nvPr/>
        </p:nvSpPr>
        <p:spPr>
          <a:xfrm>
            <a:off x="10960100" y="3263900"/>
            <a:ext cx="590550" cy="40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2D8E46-0DD1-3DFE-E34F-9321ABC38723}"/>
              </a:ext>
            </a:extLst>
          </p:cNvPr>
          <p:cNvSpPr/>
          <p:nvPr/>
        </p:nvSpPr>
        <p:spPr>
          <a:xfrm>
            <a:off x="10140950" y="5518150"/>
            <a:ext cx="1276634" cy="475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834FD-2D42-1418-2047-61DE20FDC6A9}"/>
              </a:ext>
            </a:extLst>
          </p:cNvPr>
          <p:cNvSpPr/>
          <p:nvPr/>
        </p:nvSpPr>
        <p:spPr>
          <a:xfrm>
            <a:off x="10731500" y="6089650"/>
            <a:ext cx="228600" cy="22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GB" sz="1600" dirty="0">
                <a:hlinkClick r:id="rId3"/>
              </a:rPr>
              <a:t>IBM-Applied-Data-Science-Capstone/</a:t>
            </a:r>
            <a:r>
              <a:rPr lang="en-GB" sz="1600" dirty="0" err="1">
                <a:hlinkClick r:id="rId3"/>
              </a:rPr>
              <a:t>jupyter</a:t>
            </a:r>
            <a:r>
              <a:rPr lang="en-GB" sz="1600" dirty="0">
                <a:hlinkClick r:id="rId3"/>
              </a:rPr>
              <a:t>-labs-</a:t>
            </a:r>
            <a:r>
              <a:rPr lang="en-GB" sz="1600" dirty="0" err="1">
                <a:hlinkClick r:id="rId3"/>
              </a:rPr>
              <a:t>webscraping.ipynb</a:t>
            </a:r>
            <a:r>
              <a:rPr lang="en-GB" sz="1600" dirty="0">
                <a:hlinkClick r:id="rId3"/>
              </a:rPr>
              <a:t> at main · </a:t>
            </a:r>
            <a:r>
              <a:rPr lang="en-GB" sz="1600" dirty="0" err="1">
                <a:hlinkClick r:id="rId3"/>
              </a:rPr>
              <a:t>RebeccaHuo</a:t>
            </a:r>
            <a:r>
              <a:rPr lang="en-GB" sz="1600" dirty="0">
                <a:hlinkClick r:id="rId3"/>
              </a:rPr>
              <a:t>/IBM-Applied-Data-Science-Capstone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C530B-17A8-BBFE-A394-785B7415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400777"/>
            <a:ext cx="5527749" cy="47697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D5F54-4A3A-E83F-8847-BBFB4BE14E32}"/>
              </a:ext>
            </a:extLst>
          </p:cNvPr>
          <p:cNvSpPr/>
          <p:nvPr/>
        </p:nvSpPr>
        <p:spPr>
          <a:xfrm>
            <a:off x="10115550" y="1479209"/>
            <a:ext cx="1322461" cy="141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70088-74AC-3858-C5BC-05E4F0A87E33}"/>
              </a:ext>
            </a:extLst>
          </p:cNvPr>
          <p:cNvSpPr/>
          <p:nvPr/>
        </p:nvSpPr>
        <p:spPr>
          <a:xfrm>
            <a:off x="8509000" y="1873250"/>
            <a:ext cx="387350" cy="42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DDC10-B89F-A8DC-242A-37FAF3DCA249}"/>
              </a:ext>
            </a:extLst>
          </p:cNvPr>
          <p:cNvSpPr/>
          <p:nvPr/>
        </p:nvSpPr>
        <p:spPr>
          <a:xfrm>
            <a:off x="8134350" y="2940050"/>
            <a:ext cx="3302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07DD85-06ED-BF33-7AF6-9A85840EBA38}"/>
              </a:ext>
            </a:extLst>
          </p:cNvPr>
          <p:cNvSpPr/>
          <p:nvPr/>
        </p:nvSpPr>
        <p:spPr>
          <a:xfrm>
            <a:off x="9569450" y="3841750"/>
            <a:ext cx="1801812" cy="103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011FB-1601-C8C0-A419-D6B70C8144E9}"/>
              </a:ext>
            </a:extLst>
          </p:cNvPr>
          <p:cNvSpPr/>
          <p:nvPr/>
        </p:nvSpPr>
        <p:spPr>
          <a:xfrm>
            <a:off x="8413750" y="3841750"/>
            <a:ext cx="965200" cy="684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07548-9762-9B0D-AC50-42878D4D913A}"/>
              </a:ext>
            </a:extLst>
          </p:cNvPr>
          <p:cNvSpPr/>
          <p:nvPr/>
        </p:nvSpPr>
        <p:spPr>
          <a:xfrm>
            <a:off x="7886700" y="4781550"/>
            <a:ext cx="7239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40D21-3F52-84D8-C317-7E0AF3DDF138}"/>
              </a:ext>
            </a:extLst>
          </p:cNvPr>
          <p:cNvSpPr/>
          <p:nvPr/>
        </p:nvSpPr>
        <p:spPr>
          <a:xfrm>
            <a:off x="9251950" y="5524500"/>
            <a:ext cx="374650" cy="63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AF2B0B-F916-5A49-F72B-424FA500BFD6}"/>
              </a:ext>
            </a:extLst>
          </p:cNvPr>
          <p:cNvSpPr/>
          <p:nvPr/>
        </p:nvSpPr>
        <p:spPr>
          <a:xfrm>
            <a:off x="10598150" y="5861050"/>
            <a:ext cx="317500" cy="298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</TotalTime>
  <Words>2492</Words>
  <Application>Microsoft Office PowerPoint</Application>
  <PresentationFormat>Widescreen</PresentationFormat>
  <Paragraphs>368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Huo, Rebecca</cp:lastModifiedBy>
  <cp:revision>199</cp:revision>
  <dcterms:created xsi:type="dcterms:W3CDTF">2021-04-29T18:58:34Z</dcterms:created>
  <dcterms:modified xsi:type="dcterms:W3CDTF">2024-03-24T18:53:21Z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